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presProps.xml" ContentType="application/vnd.openxmlformats-officedocument.presentationml.presProps+xml"/>
  <Override PartName="/ppt/media/image1.jpeg" ContentType="image/jpeg"/>
  <Override PartName="/ppt/media/image3.png" ContentType="image/png"/>
  <Override PartName="/ppt/media/image2.jpeg" ContentType="image/jpe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Вертикальный заголовок и текст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629400" y="274680"/>
            <a:ext cx="2055960" cy="585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274680"/>
            <a:ext cx="6018480" cy="585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404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250F8EF5-D2FA-4583-9757-1CDDFD86015C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Титульный слайд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0960" cy="1468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dt" idx="28"/>
          </p:nvPr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ftr" idx="29"/>
          </p:nvPr>
        </p:nvSpPr>
        <p:spPr>
          <a:xfrm>
            <a:off x="3124080" y="6356520"/>
            <a:ext cx="289404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sldNum" idx="30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B4E7A98-E5A4-479D-806E-91DBAB672E6C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160" cy="39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 структуры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Четвёртый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Заголовок и вертикальный текст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dt" idx="31"/>
          </p:nvPr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ftr" idx="32"/>
          </p:nvPr>
        </p:nvSpPr>
        <p:spPr>
          <a:xfrm>
            <a:off x="3124080" y="6356520"/>
            <a:ext cx="289404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sldNum" idx="33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547AB71-C412-4B72-936A-54495BFD2C18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Заголовок и объект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160" cy="452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404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5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97B2A87-4BE8-4525-B5BC-8043AC03BA68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Заголовок раздела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0960" cy="1360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4000" strike="noStrike" u="none" cap="all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b="0" lang="ru-RU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0960" cy="149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ru-RU" sz="20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dt" idx="7"/>
          </p:nvPr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ftr" idx="8"/>
          </p:nvPr>
        </p:nvSpPr>
        <p:spPr>
          <a:xfrm>
            <a:off x="3124080" y="6356520"/>
            <a:ext cx="289404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5"/>
          <p:cNvSpPr>
            <a:spLocks noGrp="1"/>
          </p:cNvSpPr>
          <p:nvPr>
            <p:ph type="sldNum" idx="9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F4D55BD-59A5-4474-9DAA-3900AD0E79A5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Два объекта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7040" cy="452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7040" cy="452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dt" idx="10"/>
          </p:nvPr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5"/>
          <p:cNvSpPr>
            <a:spLocks noGrp="1"/>
          </p:cNvSpPr>
          <p:nvPr>
            <p:ph type="ftr" idx="11"/>
          </p:nvPr>
        </p:nvSpPr>
        <p:spPr>
          <a:xfrm>
            <a:off x="3124080" y="6356520"/>
            <a:ext cx="289404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6"/>
          <p:cNvSpPr>
            <a:spLocks noGrp="1"/>
          </p:cNvSpPr>
          <p:nvPr>
            <p:ph type="sldNum" idx="12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4E5F72B-8B6B-45B0-94AA-45BEC0F095CC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Сравнение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8840" cy="63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8840" cy="3949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0280" cy="63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0280" cy="3949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" name="PlaceHolder 6"/>
          <p:cNvSpPr>
            <a:spLocks noGrp="1"/>
          </p:cNvSpPr>
          <p:nvPr>
            <p:ph type="dt" idx="13"/>
          </p:nvPr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PlaceHolder 7"/>
          <p:cNvSpPr>
            <a:spLocks noGrp="1"/>
          </p:cNvSpPr>
          <p:nvPr>
            <p:ph type="ftr" idx="14"/>
          </p:nvPr>
        </p:nvSpPr>
        <p:spPr>
          <a:xfrm>
            <a:off x="3124080" y="6356520"/>
            <a:ext cx="289404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PlaceHolder 8"/>
          <p:cNvSpPr>
            <a:spLocks noGrp="1"/>
          </p:cNvSpPr>
          <p:nvPr>
            <p:ph type="sldNum" idx="15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156D028-47F5-41D7-B786-5681D4A5D62D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Только заголовок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160" cy="1141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dt" idx="16"/>
          </p:nvPr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ftr" idx="17"/>
          </p:nvPr>
        </p:nvSpPr>
        <p:spPr>
          <a:xfrm>
            <a:off x="3124080" y="6356520"/>
            <a:ext cx="289404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sldNum" idx="18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BE0DE1B-70F1-41EF-9A60-1001E95F0ED7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Пустой слайд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dt" idx="19"/>
          </p:nvPr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ftr" idx="20"/>
          </p:nvPr>
        </p:nvSpPr>
        <p:spPr>
          <a:xfrm>
            <a:off x="3124080" y="6356520"/>
            <a:ext cx="289404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sldNum" idx="21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184C93A-9884-496B-A0E5-5FFDFF5E7192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ъект с подписью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6720" cy="1160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0200" cy="585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6720" cy="4689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dt" idx="22"/>
          </p:nvPr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ftr" idx="23"/>
          </p:nvPr>
        </p:nvSpPr>
        <p:spPr>
          <a:xfrm>
            <a:off x="3124080" y="6356520"/>
            <a:ext cx="289404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sldNum" idx="24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DD1AD88-A9E2-48DB-B023-56627FF8A508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Рисунок с подписью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4960" cy="565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0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4960" cy="411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 структуры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 структуры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Четвёртый уровень структуры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 структуры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Шестой уровень структуры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Седьмой уровень структуры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4960" cy="803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dt" idx="25"/>
          </p:nvPr>
        </p:nvSpPr>
        <p:spPr>
          <a:xfrm>
            <a:off x="45720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ftr" idx="26"/>
          </p:nvPr>
        </p:nvSpPr>
        <p:spPr>
          <a:xfrm>
            <a:off x="3124080" y="6356520"/>
            <a:ext cx="289404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 idx="27"/>
          </p:nvPr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64FD34C8-0C23-4ABE-A915-C2B880D71D64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0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10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10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10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10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10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10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slideLayout" Target="../slideLayouts/slideLayout10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0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0960" cy="1468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399360" cy="1751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>
              <a:buNone/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0" name="Picture 4" descr="Медицинские фоны для презентаций (47 фото)"/>
          <p:cNvPicPr/>
          <p:nvPr/>
        </p:nvPicPr>
        <p:blipFill>
          <a:blip r:embed="rId1"/>
          <a:stretch/>
        </p:blipFill>
        <p:spPr>
          <a:xfrm>
            <a:off x="-27720" y="0"/>
            <a:ext cx="9198000" cy="6883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1" name="Picture 5" descr="C:\Users\User\Desktop\Безымянный.jpg"/>
          <p:cNvPicPr/>
          <p:nvPr/>
        </p:nvPicPr>
        <p:blipFill>
          <a:blip r:embed="rId2"/>
          <a:stretch/>
        </p:blipFill>
        <p:spPr>
          <a:xfrm>
            <a:off x="1062000" y="1964520"/>
            <a:ext cx="7018920" cy="2687040"/>
          </a:xfrm>
          <a:prstGeom prst="rect">
            <a:avLst/>
          </a:prstGeom>
          <a:noFill/>
          <a:ln w="6350">
            <a:solidFill>
              <a:srgbClr val="000000"/>
            </a:solidFill>
            <a:round/>
          </a:ln>
          <a:effectLst>
            <a:outerShdw algn="tl" blurRad="50760" dir="2700000" dist="75858" rotWithShape="0">
              <a:srgbClr val="000000">
                <a:alpha val="50000"/>
              </a:srgbClr>
            </a:outerShdw>
          </a:effectLst>
        </p:spPr>
      </p:pic>
      <p:sp>
        <p:nvSpPr>
          <p:cNvPr id="62" name="TextBox 5"/>
          <p:cNvSpPr/>
          <p:nvPr/>
        </p:nvSpPr>
        <p:spPr>
          <a:xfrm>
            <a:off x="1605240" y="404640"/>
            <a:ext cx="7142040" cy="1014120"/>
          </a:xfrm>
          <a:prstGeom prst="rect">
            <a:avLst/>
          </a:prstGeom>
          <a:noFill/>
          <a:ln w="0">
            <a:noFill/>
          </a:ln>
          <a:effectLst>
            <a:outerShdw algn="tl" blurRad="50760" dir="2700000" dist="37674" rotWithShape="0">
              <a:schemeClr val="accent1">
                <a:alpha val="40000"/>
              </a:scheme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000" spc="3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nticva"/>
              </a:rPr>
              <a:t>ГБУЗ АО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000" spc="3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nticva"/>
              </a:rPr>
              <a:t>«Володарская районная больница»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" name="TextBox 8"/>
          <p:cNvSpPr/>
          <p:nvPr/>
        </p:nvSpPr>
        <p:spPr>
          <a:xfrm>
            <a:off x="1777320" y="5089320"/>
            <a:ext cx="4568400" cy="1430280"/>
          </a:xfrm>
          <a:prstGeom prst="rect">
            <a:avLst/>
          </a:prstGeom>
          <a:noFill/>
          <a:ln w="0">
            <a:noFill/>
          </a:ln>
          <a:effectLst>
            <a:outerShdw algn="tl" blurRad="50760" dir="2700000" dist="37674" rotWithShape="0">
              <a:schemeClr val="accent1">
                <a:alpha val="40000"/>
              </a:scheme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3600" strike="noStrike" u="none">
                <a:solidFill>
                  <a:srgbClr val="ff0000"/>
                </a:solidFill>
                <a:effectLst/>
                <a:uFillTx/>
                <a:latin typeface="Anticva"/>
              </a:rPr>
              <a:t>Ярмарка вакансий</a:t>
            </a:r>
            <a:endParaRPr b="0" lang="ru-RU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18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Times New Roman"/>
              </a:rPr>
              <a:t>22 июня 2026 года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16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Times New Roman"/>
              </a:rPr>
              <a:t>г.Астрахань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4" name="Picture 2" descr="C:\Users\User\Desktop\logo_VRB\logo_VRB2.png"/>
          <p:cNvPicPr/>
          <p:nvPr/>
        </p:nvPicPr>
        <p:blipFill>
          <a:blip r:embed="rId3"/>
          <a:stretch/>
        </p:blipFill>
        <p:spPr>
          <a:xfrm>
            <a:off x="179640" y="423720"/>
            <a:ext cx="1411560" cy="11235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0960" cy="1468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399360" cy="1751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>
              <a:buNone/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7" name="Picture 4" descr="Медицинские фоны для презентаций (47 фото)"/>
          <p:cNvPicPr/>
          <p:nvPr/>
        </p:nvPicPr>
        <p:blipFill>
          <a:blip r:embed="rId1"/>
          <a:stretch/>
        </p:blipFill>
        <p:spPr>
          <a:xfrm>
            <a:off x="0" y="-224280"/>
            <a:ext cx="9198000" cy="688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8" name="TextBox 5"/>
          <p:cNvSpPr/>
          <p:nvPr/>
        </p:nvSpPr>
        <p:spPr>
          <a:xfrm>
            <a:off x="1547640" y="331560"/>
            <a:ext cx="6636960" cy="306360"/>
          </a:xfrm>
          <a:prstGeom prst="rect">
            <a:avLst/>
          </a:prstGeom>
          <a:noFill/>
          <a:ln w="0">
            <a:noFill/>
          </a:ln>
          <a:effectLst>
            <a:outerShdw algn="tl" blurRad="50760" dir="2700000" dist="37674" rotWithShape="0">
              <a:schemeClr val="accent1">
                <a:alpha val="40000"/>
              </a:scheme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400" spc="3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nticva"/>
              </a:rPr>
              <a:t>ГБУЗ АО «Володарская районная больница»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9" name="Picture 2" descr="C:\Users\User\Desktop\logo_VRB\logo_VRB2.png"/>
          <p:cNvPicPr/>
          <p:nvPr/>
        </p:nvPicPr>
        <p:blipFill>
          <a:blip r:embed="rId2"/>
          <a:stretch/>
        </p:blipFill>
        <p:spPr>
          <a:xfrm>
            <a:off x="161280" y="133920"/>
            <a:ext cx="880920" cy="701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0" name="Picture 6" descr="C:\Users\User\Desktop\Fonts\pngegg.png"/>
          <p:cNvPicPr/>
          <p:nvPr/>
        </p:nvPicPr>
        <p:blipFill>
          <a:blip r:embed="rId3"/>
          <a:stretch/>
        </p:blipFill>
        <p:spPr>
          <a:xfrm>
            <a:off x="-252360" y="557280"/>
            <a:ext cx="9682560" cy="6830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1" name="Picture 5" descr="C:\Users\User\Desktop\Fonts\pngwing.com.png"/>
          <p:cNvPicPr/>
          <p:nvPr/>
        </p:nvPicPr>
        <p:blipFill>
          <a:blip r:embed="rId4"/>
          <a:stretch/>
        </p:blipFill>
        <p:spPr>
          <a:xfrm flipH="1">
            <a:off x="-73800" y="2650680"/>
            <a:ext cx="2701440" cy="4233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2" name="TextBox 3"/>
          <p:cNvSpPr/>
          <p:nvPr/>
        </p:nvSpPr>
        <p:spPr>
          <a:xfrm>
            <a:off x="5004000" y="1620000"/>
            <a:ext cx="3452760" cy="494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Профессия:</a:t>
            </a: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Медицинская сестра (медицинский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брат)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отделения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медицинской помощи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несовершеннолетним в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образовательных учреждениях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детского поликлинического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отделения МБОУ «Цветновская СОШ»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Заработная плата: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b="0" lang="ru-RU" sz="1600" strike="noStrike" u="none">
                <a:solidFill>
                  <a:srgbClr val="c9211e"/>
                </a:solidFill>
                <a:effectLst/>
                <a:uFillTx/>
                <a:latin typeface="Calibri"/>
              </a:rPr>
              <a:t>0Т 27 093</a:t>
            </a:r>
            <a:r>
              <a:rPr b="1" lang="ru-RU" sz="1600" strike="noStrike" u="none">
                <a:solidFill>
                  <a:srgbClr val="c9211e"/>
                </a:solidFill>
                <a:effectLst/>
                <a:uFillTx/>
                <a:latin typeface="Calibri"/>
              </a:rPr>
              <a:t> </a:t>
            </a:r>
            <a:r>
              <a:rPr b="0" lang="ru-RU" sz="1600" strike="noStrike" u="none">
                <a:solidFill>
                  <a:srgbClr val="c9211e"/>
                </a:solidFill>
                <a:effectLst/>
                <a:uFillTx/>
                <a:latin typeface="Calibri"/>
              </a:rPr>
              <a:t>руб.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rgbClr val="c9211e"/>
                </a:solidFill>
                <a:effectLst/>
                <a:uFillTx/>
                <a:latin typeface="Calibri"/>
              </a:rPr>
              <a:t>Специальная социальная выплата: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rgbClr val="c9211e"/>
                </a:solidFill>
                <a:effectLst/>
                <a:uFillTx/>
                <a:latin typeface="Calibri"/>
              </a:rPr>
              <a:t>30 000 руб</a:t>
            </a: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.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Режим работы: </a:t>
            </a:r>
            <a:r>
              <a:rPr b="1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8:00-15:48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Требования: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Среднее специальное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(медицинское образование,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Аккредитация специалиста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по специальности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«Сестринское дело в педиатрии»).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0960" cy="1468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399360" cy="1751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>
              <a:buNone/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5" name="Picture 4" descr="Медицинские фоны для презентаций (47 фото)"/>
          <p:cNvPicPr/>
          <p:nvPr/>
        </p:nvPicPr>
        <p:blipFill>
          <a:blip r:embed="rId1"/>
          <a:stretch/>
        </p:blipFill>
        <p:spPr>
          <a:xfrm>
            <a:off x="-27720" y="0"/>
            <a:ext cx="9198000" cy="688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6" name="TextBox 5"/>
          <p:cNvSpPr/>
          <p:nvPr/>
        </p:nvSpPr>
        <p:spPr>
          <a:xfrm>
            <a:off x="1547640" y="331560"/>
            <a:ext cx="6636960" cy="306360"/>
          </a:xfrm>
          <a:prstGeom prst="rect">
            <a:avLst/>
          </a:prstGeom>
          <a:noFill/>
          <a:ln w="0">
            <a:noFill/>
          </a:ln>
          <a:effectLst>
            <a:outerShdw algn="tl" blurRad="50760" dir="2700000" dist="37674" rotWithShape="0">
              <a:schemeClr val="accent1">
                <a:alpha val="40000"/>
              </a:scheme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400" spc="3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nticva"/>
              </a:rPr>
              <a:t>ГБУЗ АО «Володарская районная больница»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7" name="Picture 2" descr="C:\Users\User\Desktop\logo_VRB\logo_VRB2.png"/>
          <p:cNvPicPr/>
          <p:nvPr/>
        </p:nvPicPr>
        <p:blipFill>
          <a:blip r:embed="rId2"/>
          <a:stretch/>
        </p:blipFill>
        <p:spPr>
          <a:xfrm>
            <a:off x="161280" y="133920"/>
            <a:ext cx="880920" cy="701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8" name="Picture 6" descr="C:\Users\User\Desktop\Fonts\pngegg.png"/>
          <p:cNvPicPr/>
          <p:nvPr/>
        </p:nvPicPr>
        <p:blipFill>
          <a:blip r:embed="rId3"/>
          <a:stretch/>
        </p:blipFill>
        <p:spPr>
          <a:xfrm>
            <a:off x="-252360" y="557280"/>
            <a:ext cx="9682560" cy="6830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9" name="Picture 5" descr="C:\Users\User\Desktop\Fonts\pngwing.com.png"/>
          <p:cNvPicPr/>
          <p:nvPr/>
        </p:nvPicPr>
        <p:blipFill>
          <a:blip r:embed="rId4"/>
          <a:stretch/>
        </p:blipFill>
        <p:spPr>
          <a:xfrm flipH="1">
            <a:off x="-73800" y="2650680"/>
            <a:ext cx="2701440" cy="4233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0" name="TextBox 3"/>
          <p:cNvSpPr/>
          <p:nvPr/>
        </p:nvSpPr>
        <p:spPr>
          <a:xfrm>
            <a:off x="4867920" y="1800000"/>
            <a:ext cx="3592080" cy="421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Профессия:</a:t>
            </a: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Медицинская сестра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(медицинский брат)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фельдшерско-акушерского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пункта 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с. Новокрасное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Заработная плата: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b="0" lang="ru-RU" sz="1600" strike="noStrike" u="none">
                <a:solidFill>
                  <a:srgbClr val="c9211e"/>
                </a:solidFill>
                <a:effectLst/>
                <a:uFillTx/>
                <a:latin typeface="Calibri"/>
              </a:rPr>
              <a:t>0Т 27 093</a:t>
            </a:r>
            <a:r>
              <a:rPr b="1" lang="ru-RU" sz="1600" strike="noStrike" u="none">
                <a:solidFill>
                  <a:srgbClr val="c9211e"/>
                </a:solidFill>
                <a:effectLst/>
                <a:uFillTx/>
                <a:latin typeface="Calibri"/>
              </a:rPr>
              <a:t> </a:t>
            </a:r>
            <a:r>
              <a:rPr b="0" lang="ru-RU" sz="1600" strike="noStrike" u="none">
                <a:solidFill>
                  <a:srgbClr val="c9211e"/>
                </a:solidFill>
                <a:effectLst/>
                <a:uFillTx/>
                <a:latin typeface="Calibri"/>
              </a:rPr>
              <a:t>руб.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rgbClr val="c9211e"/>
                </a:solidFill>
                <a:effectLst/>
                <a:uFillTx/>
                <a:latin typeface="Calibri"/>
              </a:rPr>
              <a:t>Специальная социальная выплата: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rgbClr val="c9211e"/>
                </a:solidFill>
                <a:effectLst/>
                <a:uFillTx/>
                <a:latin typeface="Calibri"/>
              </a:rPr>
              <a:t>30 000 руб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Режим работы: </a:t>
            </a:r>
            <a:r>
              <a:rPr b="1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8:00-15:48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Требования: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Среднее специальное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(медицинское образование,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Аккредитация специалиста).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" name=""/>
          <p:cNvSpPr txBox="1"/>
          <p:nvPr/>
        </p:nvSpPr>
        <p:spPr>
          <a:xfrm>
            <a:off x="1980000" y="1800000"/>
            <a:ext cx="2160000" cy="234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Возможность участия в программе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Правительства Астраханской области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«О единовременных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компенсационных выплатах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медицинским работникам </a:t>
            </a:r>
            <a:r>
              <a:rPr b="1" lang="ru-RU" sz="1600" strike="noStrike" u="none">
                <a:solidFill>
                  <a:srgbClr val="ff0000"/>
                </a:solidFill>
                <a:effectLst/>
                <a:uFillTx/>
                <a:latin typeface="Calibri"/>
              </a:rPr>
              <a:t>«Земский фельдшер»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r>
              <a:rPr b="1" lang="ru-RU" sz="1600" strike="noStrike" u="none">
                <a:solidFill>
                  <a:srgbClr val="ff0000"/>
                </a:solidFill>
                <a:effectLst/>
                <a:uFillTx/>
                <a:latin typeface="Calibri"/>
              </a:rPr>
              <a:t>- 750 000 руб.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0960" cy="1468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399360" cy="1751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>
              <a:buNone/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4" name="Picture 4" descr="Медицинские фоны для презентаций (47 фото)"/>
          <p:cNvPicPr/>
          <p:nvPr/>
        </p:nvPicPr>
        <p:blipFill>
          <a:blip r:embed="rId1"/>
          <a:stretch/>
        </p:blipFill>
        <p:spPr>
          <a:xfrm>
            <a:off x="-27720" y="0"/>
            <a:ext cx="9198000" cy="688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5" name="TextBox 5"/>
          <p:cNvSpPr/>
          <p:nvPr/>
        </p:nvSpPr>
        <p:spPr>
          <a:xfrm>
            <a:off x="1547640" y="331560"/>
            <a:ext cx="6636960" cy="306360"/>
          </a:xfrm>
          <a:prstGeom prst="rect">
            <a:avLst/>
          </a:prstGeom>
          <a:noFill/>
          <a:ln w="0">
            <a:noFill/>
          </a:ln>
          <a:effectLst>
            <a:outerShdw algn="tl" blurRad="50760" dir="2700000" dist="37674" rotWithShape="0">
              <a:schemeClr val="accent1">
                <a:alpha val="40000"/>
              </a:scheme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400" spc="3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nticva"/>
              </a:rPr>
              <a:t>ГБУЗ АО «Володарская районная больница»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6" name="Picture 2" descr="C:\Users\User\Desktop\logo_VRB\logo_VRB2.png"/>
          <p:cNvPicPr/>
          <p:nvPr/>
        </p:nvPicPr>
        <p:blipFill>
          <a:blip r:embed="rId2"/>
          <a:stretch/>
        </p:blipFill>
        <p:spPr>
          <a:xfrm>
            <a:off x="161280" y="133920"/>
            <a:ext cx="880920" cy="701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7" name="Picture 6" descr="C:\Users\User\Desktop\Fonts\pngegg.png"/>
          <p:cNvPicPr/>
          <p:nvPr/>
        </p:nvPicPr>
        <p:blipFill>
          <a:blip r:embed="rId3"/>
          <a:stretch/>
        </p:blipFill>
        <p:spPr>
          <a:xfrm>
            <a:off x="-252360" y="557280"/>
            <a:ext cx="9682560" cy="6830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8" name="Picture 5" descr="C:\Users\User\Desktop\Fonts\pngwing.com.png"/>
          <p:cNvPicPr/>
          <p:nvPr/>
        </p:nvPicPr>
        <p:blipFill>
          <a:blip r:embed="rId4"/>
          <a:stretch/>
        </p:blipFill>
        <p:spPr>
          <a:xfrm flipH="1">
            <a:off x="-73800" y="2650680"/>
            <a:ext cx="2701440" cy="4233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9" name="TextBox 3"/>
          <p:cNvSpPr/>
          <p:nvPr/>
        </p:nvSpPr>
        <p:spPr>
          <a:xfrm>
            <a:off x="5004000" y="1772640"/>
            <a:ext cx="3409920" cy="446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Профессия:</a:t>
            </a: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Заведующий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Фельдшерско-акушерским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пунктом- фельдшер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пос.Костюбе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Заработная плата: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b="0" lang="ru-RU" sz="1600" strike="noStrike" u="none">
                <a:solidFill>
                  <a:srgbClr val="c9211e"/>
                </a:solidFill>
                <a:effectLst/>
                <a:uFillTx/>
                <a:latin typeface="Calibri"/>
              </a:rPr>
              <a:t>0Т </a:t>
            </a:r>
            <a:r>
              <a:rPr b="1" lang="ru-RU" sz="1600" strike="noStrike" u="none">
                <a:solidFill>
                  <a:srgbClr val="c9211e"/>
                </a:solidFill>
                <a:effectLst/>
                <a:uFillTx/>
                <a:latin typeface="Calibri"/>
              </a:rPr>
              <a:t>27 093 </a:t>
            </a:r>
            <a:r>
              <a:rPr b="0" lang="ru-RU" sz="1600" strike="noStrike" u="none">
                <a:solidFill>
                  <a:srgbClr val="c9211e"/>
                </a:solidFill>
                <a:effectLst/>
                <a:uFillTx/>
                <a:latin typeface="Calibri"/>
              </a:rPr>
              <a:t>руб.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rgbClr val="c9211e"/>
                </a:solidFill>
                <a:effectLst/>
                <a:uFillTx/>
                <a:latin typeface="Calibri"/>
              </a:rPr>
              <a:t>Специальная социальная выплата: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rgbClr val="c9211e"/>
                </a:solidFill>
                <a:effectLst/>
                <a:uFillTx/>
                <a:latin typeface="Calibri"/>
              </a:rPr>
              <a:t>30 000 руб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Режим работы: </a:t>
            </a:r>
            <a:r>
              <a:rPr b="1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8:00-15:48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Требования: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Среднее специальное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(медицинское образование,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аккредитация специалиста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по специальности «Лечебное дело»).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0" name=""/>
          <p:cNvSpPr txBox="1"/>
          <p:nvPr/>
        </p:nvSpPr>
        <p:spPr>
          <a:xfrm>
            <a:off x="2160000" y="1800000"/>
            <a:ext cx="2340000" cy="270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Возможность участия в программе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Правительства Астраханской области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«О единовременных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компенсационных выплатах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медицинским работникам </a:t>
            </a:r>
            <a:r>
              <a:rPr b="1" lang="ru-RU" sz="1600" strike="noStrike" u="none">
                <a:solidFill>
                  <a:srgbClr val="ff0000"/>
                </a:solidFill>
                <a:effectLst/>
                <a:uFillTx/>
                <a:latin typeface="Calibri"/>
              </a:rPr>
              <a:t>«Земский фельдшер»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r>
              <a:rPr b="1" lang="ru-RU" sz="1600" strike="noStrike" u="none">
                <a:solidFill>
                  <a:srgbClr val="ff0000"/>
                </a:solidFill>
                <a:effectLst/>
                <a:uFillTx/>
                <a:latin typeface="Calibri"/>
              </a:rPr>
              <a:t>- 500 000 руб.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0960" cy="1468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399360" cy="1751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>
              <a:buNone/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3" name="Picture 4" descr="Медицинские фоны для презентаций (47 фото)"/>
          <p:cNvPicPr/>
          <p:nvPr/>
        </p:nvPicPr>
        <p:blipFill>
          <a:blip r:embed="rId1"/>
          <a:stretch/>
        </p:blipFill>
        <p:spPr>
          <a:xfrm>
            <a:off x="-27720" y="0"/>
            <a:ext cx="9198000" cy="688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4" name="TextBox 5"/>
          <p:cNvSpPr/>
          <p:nvPr/>
        </p:nvSpPr>
        <p:spPr>
          <a:xfrm>
            <a:off x="1547640" y="331560"/>
            <a:ext cx="6636960" cy="306360"/>
          </a:xfrm>
          <a:prstGeom prst="rect">
            <a:avLst/>
          </a:prstGeom>
          <a:noFill/>
          <a:ln w="0">
            <a:noFill/>
          </a:ln>
          <a:effectLst>
            <a:outerShdw algn="tl" blurRad="50760" dir="2700000" dist="37674" rotWithShape="0">
              <a:schemeClr val="accent1">
                <a:alpha val="40000"/>
              </a:scheme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400" spc="3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nticva"/>
              </a:rPr>
              <a:t>ГБУЗ АО «Володарская районная больница»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5" name="Picture 2" descr="C:\Users\User\Desktop\logo_VRB\logo_VRB2.png"/>
          <p:cNvPicPr/>
          <p:nvPr/>
        </p:nvPicPr>
        <p:blipFill>
          <a:blip r:embed="rId2"/>
          <a:stretch/>
        </p:blipFill>
        <p:spPr>
          <a:xfrm>
            <a:off x="161280" y="133920"/>
            <a:ext cx="880920" cy="701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6" name="Picture 6" descr="C:\Users\User\Desktop\Fonts\pngegg.png"/>
          <p:cNvPicPr/>
          <p:nvPr/>
        </p:nvPicPr>
        <p:blipFill>
          <a:blip r:embed="rId3"/>
          <a:stretch/>
        </p:blipFill>
        <p:spPr>
          <a:xfrm>
            <a:off x="-252360" y="557280"/>
            <a:ext cx="9682560" cy="6830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7" name="Picture 5" descr="C:\Users\User\Desktop\Fonts\pngwing.com.png"/>
          <p:cNvPicPr/>
          <p:nvPr/>
        </p:nvPicPr>
        <p:blipFill>
          <a:blip r:embed="rId4"/>
          <a:stretch/>
        </p:blipFill>
        <p:spPr>
          <a:xfrm flipH="1">
            <a:off x="-73800" y="2650680"/>
            <a:ext cx="2701440" cy="4233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8" name="TextBox 3"/>
          <p:cNvSpPr/>
          <p:nvPr/>
        </p:nvSpPr>
        <p:spPr>
          <a:xfrm>
            <a:off x="5004000" y="1772640"/>
            <a:ext cx="3471480" cy="421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Профессия:</a:t>
            </a: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Заведующий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Фельдшерско-акушерским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пунктом- фельдшер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с.Новый Рычан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Заработная плата: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b="0" lang="ru-RU" sz="1600" strike="noStrike" u="none">
                <a:solidFill>
                  <a:srgbClr val="c9211e"/>
                </a:solidFill>
                <a:effectLst/>
                <a:uFillTx/>
                <a:latin typeface="Calibri"/>
              </a:rPr>
              <a:t>0Т </a:t>
            </a:r>
            <a:r>
              <a:rPr b="1" lang="ru-RU" sz="1600" strike="noStrike" u="none">
                <a:solidFill>
                  <a:srgbClr val="c9211e"/>
                </a:solidFill>
                <a:effectLst/>
                <a:uFillTx/>
                <a:latin typeface="Calibri"/>
              </a:rPr>
              <a:t>27 093 </a:t>
            </a:r>
            <a:r>
              <a:rPr b="0" lang="ru-RU" sz="1600" strike="noStrike" u="none">
                <a:solidFill>
                  <a:srgbClr val="c9211e"/>
                </a:solidFill>
                <a:effectLst/>
                <a:uFillTx/>
                <a:latin typeface="Calibri"/>
              </a:rPr>
              <a:t>руб.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rgbClr val="c9211e"/>
                </a:solidFill>
                <a:effectLst/>
                <a:uFillTx/>
                <a:latin typeface="Calibri"/>
              </a:rPr>
              <a:t>Специальная социальная выплата: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rgbClr val="c9211e"/>
                </a:solidFill>
                <a:effectLst/>
                <a:uFillTx/>
                <a:latin typeface="Calibri"/>
              </a:rPr>
              <a:t>30 000 руб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Режим работы: </a:t>
            </a:r>
            <a:r>
              <a:rPr b="1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8:00-15:48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Требования: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Среднее специальное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(медицинское образование,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  <a:ea typeface="Microsoft YaHei"/>
              </a:rPr>
              <a:t>аккредитация специалиста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  <a:ea typeface="Microsoft YaHei"/>
              </a:rPr>
              <a:t>по специальности «Лечебное дело»)).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9" name=""/>
          <p:cNvSpPr txBox="1"/>
          <p:nvPr/>
        </p:nvSpPr>
        <p:spPr>
          <a:xfrm>
            <a:off x="1980000" y="1800000"/>
            <a:ext cx="2340000" cy="252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Возможность участия в программе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Правительства Астраханской области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«О единовременных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компенсационных выплатах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медицинским работникам </a:t>
            </a:r>
            <a:r>
              <a:rPr b="1" lang="ru-RU" sz="1600" strike="noStrike" u="none">
                <a:solidFill>
                  <a:srgbClr val="ff0000"/>
                </a:solidFill>
                <a:effectLst/>
                <a:uFillTx/>
                <a:latin typeface="Calibri"/>
              </a:rPr>
              <a:t>«Земский фельдшер»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r>
              <a:rPr b="1" lang="ru-RU" sz="1600" strike="noStrike" u="none">
                <a:solidFill>
                  <a:srgbClr val="ff0000"/>
                </a:solidFill>
                <a:effectLst/>
                <a:uFillTx/>
                <a:latin typeface="Calibri"/>
              </a:rPr>
              <a:t>- 500 000 руб.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0960" cy="1468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399360" cy="1751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>
              <a:buNone/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2" name="Picture 4" descr="Медицинские фоны для презентаций (47 фото)"/>
          <p:cNvPicPr/>
          <p:nvPr/>
        </p:nvPicPr>
        <p:blipFill>
          <a:blip r:embed="rId1"/>
          <a:stretch/>
        </p:blipFill>
        <p:spPr>
          <a:xfrm>
            <a:off x="-27720" y="0"/>
            <a:ext cx="9198000" cy="688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3" name="TextBox 5"/>
          <p:cNvSpPr/>
          <p:nvPr/>
        </p:nvSpPr>
        <p:spPr>
          <a:xfrm>
            <a:off x="1547640" y="331560"/>
            <a:ext cx="6636960" cy="306360"/>
          </a:xfrm>
          <a:prstGeom prst="rect">
            <a:avLst/>
          </a:prstGeom>
          <a:noFill/>
          <a:ln w="0">
            <a:noFill/>
          </a:ln>
          <a:effectLst>
            <a:outerShdw algn="tl" blurRad="50760" dir="2700000" dist="37674" rotWithShape="0">
              <a:schemeClr val="accent1">
                <a:alpha val="40000"/>
              </a:scheme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400" spc="3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nticva"/>
              </a:rPr>
              <a:t>ГБУЗ АО «Володарская районная больница»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4" name="Picture 2" descr="C:\Users\User\Desktop\logo_VRB\logo_VRB2.png"/>
          <p:cNvPicPr/>
          <p:nvPr/>
        </p:nvPicPr>
        <p:blipFill>
          <a:blip r:embed="rId2"/>
          <a:stretch/>
        </p:blipFill>
        <p:spPr>
          <a:xfrm>
            <a:off x="161280" y="133920"/>
            <a:ext cx="880920" cy="701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5" name="Picture 6" descr="C:\Users\User\Desktop\Fonts\pngegg.png"/>
          <p:cNvPicPr/>
          <p:nvPr/>
        </p:nvPicPr>
        <p:blipFill>
          <a:blip r:embed="rId3"/>
          <a:stretch/>
        </p:blipFill>
        <p:spPr>
          <a:xfrm>
            <a:off x="-252360" y="557280"/>
            <a:ext cx="9682560" cy="6830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6" name="Picture 5" descr="C:\Users\User\Desktop\Fonts\pngwing.com.png"/>
          <p:cNvPicPr/>
          <p:nvPr/>
        </p:nvPicPr>
        <p:blipFill>
          <a:blip r:embed="rId4"/>
          <a:stretch/>
        </p:blipFill>
        <p:spPr>
          <a:xfrm flipH="1">
            <a:off x="-73800" y="2650680"/>
            <a:ext cx="2701440" cy="4233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7" name="TextBox 3"/>
          <p:cNvSpPr/>
          <p:nvPr/>
        </p:nvSpPr>
        <p:spPr>
          <a:xfrm>
            <a:off x="5004000" y="1772640"/>
            <a:ext cx="3441600" cy="446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Профессия:</a:t>
            </a:r>
            <a:endParaRPr b="0" lang="ru-RU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Медицинская сестра участковая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(медицинский брат участковый)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Цветновская участковая больница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Заработная плата: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0Т </a:t>
            </a:r>
            <a:r>
              <a:rPr b="1" lang="ru-RU" sz="1600" strike="noStrike" u="none">
                <a:solidFill>
                  <a:srgbClr val="ff0000"/>
                </a:solidFill>
                <a:effectLst/>
                <a:uFillTx/>
                <a:latin typeface="Calibri"/>
              </a:rPr>
              <a:t>30 452 </a:t>
            </a: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руб.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rgbClr val="c9211e"/>
                </a:solidFill>
                <a:effectLst/>
                <a:uFillTx/>
                <a:latin typeface="Calibri"/>
              </a:rPr>
              <a:t>Специальная социальная выплата: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rgbClr val="c9211e"/>
                </a:solidFill>
                <a:effectLst/>
                <a:uFillTx/>
                <a:latin typeface="Calibri"/>
              </a:rPr>
              <a:t>30 000 руб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Режим работы: </a:t>
            </a:r>
            <a:r>
              <a:rPr b="1" lang="ru-RU" sz="1600" strike="noStrike" u="none">
                <a:solidFill>
                  <a:srgbClr val="ff0000"/>
                </a:solidFill>
                <a:effectLst/>
                <a:uFillTx/>
                <a:latin typeface="Calibri"/>
              </a:rPr>
              <a:t> 8:00-15:48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Требования: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Среднее специальное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(медицинское образование,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аккредитация специалиста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по специальности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«Сестринское дело в педиатрии»).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0960" cy="1468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399360" cy="1751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>
              <a:buNone/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0" name="Picture 4" descr="Медицинские фоны для презентаций (47 фото)"/>
          <p:cNvPicPr/>
          <p:nvPr/>
        </p:nvPicPr>
        <p:blipFill>
          <a:blip r:embed="rId1"/>
          <a:stretch/>
        </p:blipFill>
        <p:spPr>
          <a:xfrm>
            <a:off x="-27720" y="0"/>
            <a:ext cx="9198000" cy="688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1" name="TextBox 5"/>
          <p:cNvSpPr/>
          <p:nvPr/>
        </p:nvSpPr>
        <p:spPr>
          <a:xfrm>
            <a:off x="1547640" y="331560"/>
            <a:ext cx="6636960" cy="306360"/>
          </a:xfrm>
          <a:prstGeom prst="rect">
            <a:avLst/>
          </a:prstGeom>
          <a:noFill/>
          <a:ln w="0">
            <a:noFill/>
          </a:ln>
          <a:effectLst>
            <a:outerShdw algn="tl" blurRad="50760" dir="2700000" dist="37674" rotWithShape="0">
              <a:schemeClr val="accent1">
                <a:alpha val="40000"/>
              </a:scheme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400" spc="3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nticva"/>
              </a:rPr>
              <a:t>ГБУЗ АО «Володарская районная больница»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2" name="Picture 2" descr="C:\Users\User\Desktop\logo_VRB\logo_VRB2.png"/>
          <p:cNvPicPr/>
          <p:nvPr/>
        </p:nvPicPr>
        <p:blipFill>
          <a:blip r:embed="rId2"/>
          <a:stretch/>
        </p:blipFill>
        <p:spPr>
          <a:xfrm>
            <a:off x="161280" y="133920"/>
            <a:ext cx="880920" cy="701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3" name="Picture 6" descr="C:\Users\User\Desktop\Fonts\pngegg.png"/>
          <p:cNvPicPr/>
          <p:nvPr/>
        </p:nvPicPr>
        <p:blipFill>
          <a:blip r:embed="rId3"/>
          <a:stretch/>
        </p:blipFill>
        <p:spPr>
          <a:xfrm>
            <a:off x="-252360" y="557280"/>
            <a:ext cx="9682560" cy="6830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4" name="Picture 5" descr="C:\Users\User\Desktop\Fonts\pngwing.com.png"/>
          <p:cNvPicPr/>
          <p:nvPr/>
        </p:nvPicPr>
        <p:blipFill>
          <a:blip r:embed="rId4"/>
          <a:stretch/>
        </p:blipFill>
        <p:spPr>
          <a:xfrm flipH="1">
            <a:off x="-73800" y="2650680"/>
            <a:ext cx="2701440" cy="4233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5" name="TextBox 3"/>
          <p:cNvSpPr/>
          <p:nvPr/>
        </p:nvSpPr>
        <p:spPr>
          <a:xfrm>
            <a:off x="4857840" y="1714320"/>
            <a:ext cx="3641760" cy="476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-  возможность участия в программе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Правительства Астраханской области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«О единовременных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компенсационных выплатах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медицинским работникам </a:t>
            </a:r>
            <a:r>
              <a:rPr b="1" lang="ru-RU" sz="1600" strike="noStrike" u="none">
                <a:solidFill>
                  <a:srgbClr val="ff0000"/>
                </a:solidFill>
                <a:effectLst/>
                <a:uFillTx/>
                <a:latin typeface="Calibri"/>
              </a:rPr>
              <a:t>«Земский фельдшер»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возможность получения социальной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поддержки на основании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Постановления Правительства Астраханской области от  26.11.2021 года № 545 – П;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возможность получения социальной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поддержки на основании Постановления Правительства Российской Федерации от 31.12.2022 года № 2568.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0960" cy="1468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399360" cy="1751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>
              <a:buNone/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8" name="Picture 4" descr="Медицинские фоны для презентаций (47 фото)"/>
          <p:cNvPicPr/>
          <p:nvPr/>
        </p:nvPicPr>
        <p:blipFill>
          <a:blip r:embed="rId1"/>
          <a:stretch/>
        </p:blipFill>
        <p:spPr>
          <a:xfrm>
            <a:off x="-27720" y="0"/>
            <a:ext cx="9198000" cy="6883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9" name="TextBox 5"/>
          <p:cNvSpPr/>
          <p:nvPr/>
        </p:nvSpPr>
        <p:spPr>
          <a:xfrm>
            <a:off x="1547640" y="331560"/>
            <a:ext cx="6636960" cy="306360"/>
          </a:xfrm>
          <a:prstGeom prst="rect">
            <a:avLst/>
          </a:prstGeom>
          <a:noFill/>
          <a:ln w="0">
            <a:noFill/>
          </a:ln>
          <a:effectLst>
            <a:outerShdw algn="tl" blurRad="50760" dir="2700000" dist="37674" rotWithShape="0">
              <a:schemeClr val="accent1">
                <a:alpha val="40000"/>
              </a:scheme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400" spc="3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nticva"/>
              </a:rPr>
              <a:t>ГБУЗ АО «Володарская районная больница»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0" name="Picture 2" descr="C:\Users\User\Desktop\logo_VRB\logo_VRB2.png"/>
          <p:cNvPicPr/>
          <p:nvPr/>
        </p:nvPicPr>
        <p:blipFill>
          <a:blip r:embed="rId2"/>
          <a:stretch/>
        </p:blipFill>
        <p:spPr>
          <a:xfrm>
            <a:off x="161280" y="133920"/>
            <a:ext cx="880920" cy="701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1" name="Picture 6" descr="C:\Users\User\Desktop\Fonts\pngegg.png"/>
          <p:cNvPicPr/>
          <p:nvPr/>
        </p:nvPicPr>
        <p:blipFill>
          <a:blip r:embed="rId3"/>
          <a:stretch/>
        </p:blipFill>
        <p:spPr>
          <a:xfrm>
            <a:off x="-252360" y="557280"/>
            <a:ext cx="9682560" cy="6830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2" name="TextBox 3"/>
          <p:cNvSpPr/>
          <p:nvPr/>
        </p:nvSpPr>
        <p:spPr>
          <a:xfrm>
            <a:off x="5004000" y="5078880"/>
            <a:ext cx="3432960" cy="73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Доставка до места работы из города</a:t>
            </a:r>
            <a:r>
              <a:rPr b="1" lang="en-US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ru-RU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Астрахань и обратно - комфортабельным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ru-RU" sz="1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автобусом.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3" name="Picture 3" descr="C:\Users\User\Desktop\Fonts\kisspng-2015-mercedes-benz-sprinter-van-car-2017-mercedes-5b1ef2c634dec2.3536815915287548862166.png"/>
          <p:cNvPicPr/>
          <p:nvPr/>
        </p:nvPicPr>
        <p:blipFill>
          <a:blip r:embed="rId4"/>
          <a:stretch/>
        </p:blipFill>
        <p:spPr>
          <a:xfrm>
            <a:off x="4902480" y="1692720"/>
            <a:ext cx="3710520" cy="2783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4" name="Picture 5" descr="C:\Users\User\Desktop\Fonts\pngwing.com.png"/>
          <p:cNvPicPr/>
          <p:nvPr/>
        </p:nvPicPr>
        <p:blipFill>
          <a:blip r:embed="rId5"/>
          <a:stretch/>
        </p:blipFill>
        <p:spPr>
          <a:xfrm flipH="1">
            <a:off x="-73800" y="2650680"/>
            <a:ext cx="2701440" cy="4233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0960" cy="1468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399360" cy="1751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>
              <a:buNone/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7" name="Picture 4" descr="Медицинские фоны для презентаций (47 фото)"/>
          <p:cNvPicPr/>
          <p:nvPr/>
        </p:nvPicPr>
        <p:blipFill>
          <a:blip r:embed="rId1"/>
          <a:stretch/>
        </p:blipFill>
        <p:spPr>
          <a:xfrm>
            <a:off x="-27720" y="0"/>
            <a:ext cx="9198000" cy="6883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8" name="Picture 5" descr="C:\Users\User\Desktop\Безымянный.jpg"/>
          <p:cNvPicPr/>
          <p:nvPr/>
        </p:nvPicPr>
        <p:blipFill>
          <a:blip r:embed="rId2"/>
          <a:stretch/>
        </p:blipFill>
        <p:spPr>
          <a:xfrm>
            <a:off x="1062000" y="1964520"/>
            <a:ext cx="7018920" cy="2687040"/>
          </a:xfrm>
          <a:prstGeom prst="rect">
            <a:avLst/>
          </a:prstGeom>
          <a:noFill/>
          <a:ln w="6350">
            <a:solidFill>
              <a:srgbClr val="000000"/>
            </a:solidFill>
            <a:round/>
          </a:ln>
          <a:effectLst>
            <a:outerShdw algn="tl" blurRad="50760" dir="2700000" dist="75858" rotWithShape="0">
              <a:srgbClr val="000000">
                <a:alpha val="50000"/>
              </a:srgbClr>
            </a:outerShdw>
          </a:effectLst>
        </p:spPr>
      </p:pic>
      <p:sp>
        <p:nvSpPr>
          <p:cNvPr id="129" name="TextBox 5"/>
          <p:cNvSpPr/>
          <p:nvPr/>
        </p:nvSpPr>
        <p:spPr>
          <a:xfrm>
            <a:off x="1605240" y="404640"/>
            <a:ext cx="7142040" cy="1014120"/>
          </a:xfrm>
          <a:prstGeom prst="rect">
            <a:avLst/>
          </a:prstGeom>
          <a:noFill/>
          <a:ln w="0">
            <a:noFill/>
          </a:ln>
          <a:effectLst>
            <a:outerShdw algn="tl" blurRad="50760" dir="2700000" dist="37674" rotWithShape="0">
              <a:schemeClr val="accent1">
                <a:alpha val="40000"/>
              </a:scheme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000" spc="3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nticva"/>
              </a:rPr>
              <a:t>ГБУЗ АО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000" spc="300" strike="noStrike" u="non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nticva"/>
              </a:rPr>
              <a:t>«Володарская районная больница»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0" name="TextBox 8"/>
          <p:cNvSpPr/>
          <p:nvPr/>
        </p:nvSpPr>
        <p:spPr>
          <a:xfrm>
            <a:off x="1019160" y="5374800"/>
            <a:ext cx="7239600" cy="644760"/>
          </a:xfrm>
          <a:prstGeom prst="rect">
            <a:avLst/>
          </a:prstGeom>
          <a:noFill/>
          <a:ln w="0">
            <a:noFill/>
          </a:ln>
          <a:effectLst>
            <a:outerShdw algn="tl" blurRad="50760" dir="2700000" dist="37674" rotWithShape="0">
              <a:schemeClr val="accent1">
                <a:alpha val="40000"/>
              </a:scheme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3600" strike="noStrike" u="none">
                <a:solidFill>
                  <a:srgbClr val="ff0000"/>
                </a:solidFill>
                <a:effectLst/>
                <a:uFillTx/>
                <a:latin typeface="Anticva"/>
              </a:rPr>
              <a:t>Благодарю за внимание</a:t>
            </a:r>
            <a:endParaRPr b="0" lang="ru-RU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1" name="Picture 2" descr="C:\Users\User\Desktop\logo_VRB\logo_VRB2.png"/>
          <p:cNvPicPr/>
          <p:nvPr/>
        </p:nvPicPr>
        <p:blipFill>
          <a:blip r:embed="rId3"/>
          <a:stretch/>
        </p:blipFill>
        <p:spPr>
          <a:xfrm>
            <a:off x="179640" y="423720"/>
            <a:ext cx="1411560" cy="11235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1909</TotalTime>
  <Application>LibreOffice/25.2.6.1$Windows_X86_64 LibreOffice_project/13f8d05e475a6b6572cdd8fe3af1421c659c51c2</Application>
  <AppVersion>15.0000</AppVersion>
  <Words>373</Words>
  <Paragraphs>130</Paragraphs>
  <Company>diakov.net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2021-04-22T09:00:59Z</dcterms:created>
  <dc:creator>User</dc:creator>
  <dc:description/>
  <dc:language>ru-RU</dc:language>
  <cp:lastModifiedBy/>
  <cp:lastPrinted>2022-05-12T14:48:02Z</cp:lastPrinted>
  <dcterms:modified xsi:type="dcterms:W3CDTF">2026-06-24T11:45:35Z</dcterms:modified>
  <cp:revision>196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10</vt:i4>
  </property>
</Properties>
</file>